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88C5"/>
    <a:srgbClr val="FFB3E0"/>
    <a:srgbClr val="FFCCFF"/>
    <a:srgbClr val="DF67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150" d="100"/>
          <a:sy n="150" d="100"/>
        </p:scale>
        <p:origin x="70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8307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75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4630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5623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994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8072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2085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948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34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7276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30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DFB93C-18B8-4435-A707-D7EBD332F7F3}" type="datetimeFigureOut">
              <a:rPr lang="ru-RU" smtClean="0"/>
              <a:t>15.01.2023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C8BB4-FA90-49F2-A98A-5F8521FACCB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44465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530B7F49-C1D6-4C36-962F-51F51735F605}"/>
              </a:ext>
            </a:extLst>
          </p:cNvPr>
          <p:cNvCxnSpPr>
            <a:cxnSpLocks/>
          </p:cNvCxnSpPr>
          <p:nvPr/>
        </p:nvCxnSpPr>
        <p:spPr>
          <a:xfrm flipH="1">
            <a:off x="-6349" y="-96717"/>
            <a:ext cx="7054849" cy="7054852"/>
          </a:xfrm>
          <a:prstGeom prst="line">
            <a:avLst/>
          </a:prstGeom>
          <a:ln>
            <a:solidFill>
              <a:srgbClr val="DF67D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CF23B013-3087-4E85-9185-CD3F95CBAE77}"/>
              </a:ext>
            </a:extLst>
          </p:cNvPr>
          <p:cNvCxnSpPr/>
          <p:nvPr/>
        </p:nvCxnSpPr>
        <p:spPr>
          <a:xfrm flipV="1">
            <a:off x="-111369" y="-117719"/>
            <a:ext cx="1946031" cy="1946031"/>
          </a:xfrm>
          <a:prstGeom prst="line">
            <a:avLst/>
          </a:prstGeom>
          <a:ln>
            <a:solidFill>
              <a:srgbClr val="DF67D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:a16="http://schemas.microsoft.com/office/drawing/2014/main" id="{20C99B59-2E25-4514-A403-F39A00C587FD}"/>
              </a:ext>
            </a:extLst>
          </p:cNvPr>
          <p:cNvCxnSpPr>
            <a:cxnSpLocks/>
          </p:cNvCxnSpPr>
          <p:nvPr/>
        </p:nvCxnSpPr>
        <p:spPr>
          <a:xfrm flipH="1">
            <a:off x="-111369" y="-100135"/>
            <a:ext cx="3165232" cy="3165231"/>
          </a:xfrm>
          <a:prstGeom prst="line">
            <a:avLst/>
          </a:prstGeom>
          <a:ln>
            <a:solidFill>
              <a:srgbClr val="DF67D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74F574F5-BBC9-4FC7-B401-802CE939E23F}"/>
              </a:ext>
            </a:extLst>
          </p:cNvPr>
          <p:cNvCxnSpPr>
            <a:cxnSpLocks/>
          </p:cNvCxnSpPr>
          <p:nvPr/>
        </p:nvCxnSpPr>
        <p:spPr>
          <a:xfrm flipH="1">
            <a:off x="-111369" y="-93785"/>
            <a:ext cx="744415" cy="744415"/>
          </a:xfrm>
          <a:prstGeom prst="line">
            <a:avLst/>
          </a:prstGeom>
          <a:ln>
            <a:solidFill>
              <a:srgbClr val="DF67D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506C08FE-0C7D-4EBD-9F28-6DD2D0E42ABF}"/>
              </a:ext>
            </a:extLst>
          </p:cNvPr>
          <p:cNvCxnSpPr>
            <a:cxnSpLocks/>
          </p:cNvCxnSpPr>
          <p:nvPr/>
        </p:nvCxnSpPr>
        <p:spPr>
          <a:xfrm flipH="1">
            <a:off x="-105018" y="-81573"/>
            <a:ext cx="4419599" cy="4419600"/>
          </a:xfrm>
          <a:prstGeom prst="line">
            <a:avLst/>
          </a:prstGeom>
          <a:ln>
            <a:solidFill>
              <a:srgbClr val="DF67D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9E2828B5-0B25-4910-B994-1BD393420CA7}"/>
              </a:ext>
            </a:extLst>
          </p:cNvPr>
          <p:cNvCxnSpPr>
            <a:cxnSpLocks/>
          </p:cNvCxnSpPr>
          <p:nvPr/>
        </p:nvCxnSpPr>
        <p:spPr>
          <a:xfrm flipH="1">
            <a:off x="-105017" y="-87435"/>
            <a:ext cx="5732583" cy="5732585"/>
          </a:xfrm>
          <a:prstGeom prst="line">
            <a:avLst/>
          </a:prstGeom>
          <a:ln>
            <a:solidFill>
              <a:srgbClr val="DF67D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2A9C99FC-D041-4BCB-81A7-B3A3916F84D2}"/>
              </a:ext>
            </a:extLst>
          </p:cNvPr>
          <p:cNvCxnSpPr>
            <a:cxnSpLocks/>
          </p:cNvCxnSpPr>
          <p:nvPr/>
        </p:nvCxnSpPr>
        <p:spPr>
          <a:xfrm>
            <a:off x="-98669" y="6308481"/>
            <a:ext cx="613019" cy="613019"/>
          </a:xfrm>
          <a:prstGeom prst="line">
            <a:avLst/>
          </a:prstGeom>
          <a:ln w="28575">
            <a:solidFill>
              <a:srgbClr val="FFCC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E0B33CB4-9443-41D2-8B9F-E82944FD52FF}"/>
              </a:ext>
            </a:extLst>
          </p:cNvPr>
          <p:cNvCxnSpPr>
            <a:cxnSpLocks/>
          </p:cNvCxnSpPr>
          <p:nvPr/>
        </p:nvCxnSpPr>
        <p:spPr>
          <a:xfrm>
            <a:off x="-111369" y="4934928"/>
            <a:ext cx="1999272" cy="1999272"/>
          </a:xfrm>
          <a:prstGeom prst="line">
            <a:avLst/>
          </a:prstGeom>
          <a:ln w="28575">
            <a:solidFill>
              <a:srgbClr val="FFCC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4B9086CF-33C7-4EA8-AE2F-B3B32F5FA4EE}"/>
              </a:ext>
            </a:extLst>
          </p:cNvPr>
          <p:cNvCxnSpPr>
            <a:cxnSpLocks/>
          </p:cNvCxnSpPr>
          <p:nvPr/>
        </p:nvCxnSpPr>
        <p:spPr>
          <a:xfrm>
            <a:off x="-22469" y="3590194"/>
            <a:ext cx="3236056" cy="3236056"/>
          </a:xfrm>
          <a:prstGeom prst="line">
            <a:avLst/>
          </a:prstGeom>
          <a:ln w="28575">
            <a:solidFill>
              <a:srgbClr val="FFCC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E5584B0C-E71B-42A4-885C-1189917A3C79}"/>
              </a:ext>
            </a:extLst>
          </p:cNvPr>
          <p:cNvCxnSpPr>
            <a:cxnSpLocks/>
          </p:cNvCxnSpPr>
          <p:nvPr/>
        </p:nvCxnSpPr>
        <p:spPr>
          <a:xfrm>
            <a:off x="-151423" y="2104294"/>
            <a:ext cx="4941275" cy="4941275"/>
          </a:xfrm>
          <a:prstGeom prst="line">
            <a:avLst/>
          </a:prstGeom>
          <a:ln w="28575">
            <a:solidFill>
              <a:srgbClr val="FFCC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A119A4BA-F426-4385-875F-EF5ED9F90771}"/>
              </a:ext>
            </a:extLst>
          </p:cNvPr>
          <p:cNvCxnSpPr>
            <a:cxnSpLocks/>
          </p:cNvCxnSpPr>
          <p:nvPr/>
        </p:nvCxnSpPr>
        <p:spPr>
          <a:xfrm>
            <a:off x="-23449" y="880696"/>
            <a:ext cx="6149243" cy="6149243"/>
          </a:xfrm>
          <a:prstGeom prst="line">
            <a:avLst/>
          </a:prstGeom>
          <a:ln w="28575">
            <a:solidFill>
              <a:srgbClr val="FFCC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F302204-6979-4F1C-A8D2-07F84A659D0B}"/>
              </a:ext>
            </a:extLst>
          </p:cNvPr>
          <p:cNvSpPr txBox="1"/>
          <p:nvPr/>
        </p:nvSpPr>
        <p:spPr>
          <a:xfrm>
            <a:off x="6927850" y="2109177"/>
            <a:ext cx="50228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Cascadia Mono" panose="020B0609020000020004" pitchFamily="49" charset="0"/>
                <a:cs typeface="Cascadia Mono" panose="020B0609020000020004" pitchFamily="49" charset="0"/>
              </a:rPr>
              <a:t>Проект «Реверси»</a:t>
            </a:r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E0A3BEC6-AEC8-4B3B-AB49-350ADCEF3114}"/>
              </a:ext>
            </a:extLst>
          </p:cNvPr>
          <p:cNvCxnSpPr>
            <a:cxnSpLocks/>
          </p:cNvCxnSpPr>
          <p:nvPr/>
        </p:nvCxnSpPr>
        <p:spPr>
          <a:xfrm flipH="1">
            <a:off x="6654800" y="2829763"/>
            <a:ext cx="5778500" cy="0"/>
          </a:xfrm>
          <a:prstGeom prst="line">
            <a:avLst/>
          </a:prstGeom>
          <a:ln>
            <a:solidFill>
              <a:srgbClr val="FC88C5">
                <a:alpha val="38039"/>
              </a:srgb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4D6E27DF-3B62-447D-B77E-7387F3D7CE0E}"/>
              </a:ext>
            </a:extLst>
          </p:cNvPr>
          <p:cNvCxnSpPr>
            <a:cxnSpLocks/>
          </p:cNvCxnSpPr>
          <p:nvPr/>
        </p:nvCxnSpPr>
        <p:spPr>
          <a:xfrm flipH="1">
            <a:off x="6807200" y="2912313"/>
            <a:ext cx="5626100" cy="0"/>
          </a:xfrm>
          <a:prstGeom prst="line">
            <a:avLst/>
          </a:prstGeom>
          <a:ln>
            <a:solidFill>
              <a:srgbClr val="FC88C5">
                <a:alpha val="38039"/>
              </a:srgb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8C6C861-4ED0-4C7F-8E5B-7FBFA694408F}"/>
              </a:ext>
            </a:extLst>
          </p:cNvPr>
          <p:cNvSpPr txBox="1"/>
          <p:nvPr/>
        </p:nvSpPr>
        <p:spPr>
          <a:xfrm>
            <a:off x="7810500" y="5408650"/>
            <a:ext cx="4057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dirty="0">
                <a:latin typeface="Cascadia Code ExtraLight" panose="020B0609020000020004" pitchFamily="49" charset="0"/>
                <a:cs typeface="Cascadia Code ExtraLight" panose="020B0609020000020004" pitchFamily="49" charset="0"/>
              </a:rPr>
              <a:t>Выполнили Алина Блащенко </a:t>
            </a:r>
          </a:p>
          <a:p>
            <a:pPr algn="r"/>
            <a:r>
              <a:rPr lang="ru-RU" sz="2000" dirty="0">
                <a:latin typeface="Cascadia Code ExtraLight" panose="020B0609020000020004" pitchFamily="49" charset="0"/>
                <a:cs typeface="Cascadia Code ExtraLight" panose="020B0609020000020004" pitchFamily="49" charset="0"/>
              </a:rPr>
              <a:t>и Михаил Дунаев</a:t>
            </a:r>
          </a:p>
        </p:txBody>
      </p:sp>
      <p:cxnSp>
        <p:nvCxnSpPr>
          <p:cNvPr id="43" name="Прямая соединительная линия 42">
            <a:extLst>
              <a:ext uri="{FF2B5EF4-FFF2-40B4-BE49-F238E27FC236}">
                <a16:creationId xmlns:a16="http://schemas.microsoft.com/office/drawing/2014/main" id="{356B1FBC-DBD7-45E8-AA0A-CBD053B87C4E}"/>
              </a:ext>
            </a:extLst>
          </p:cNvPr>
          <p:cNvCxnSpPr>
            <a:cxnSpLocks/>
          </p:cNvCxnSpPr>
          <p:nvPr/>
        </p:nvCxnSpPr>
        <p:spPr>
          <a:xfrm flipH="1">
            <a:off x="8166100" y="6169863"/>
            <a:ext cx="5702300" cy="0"/>
          </a:xfrm>
          <a:prstGeom prst="line">
            <a:avLst/>
          </a:prstGeom>
          <a:ln>
            <a:solidFill>
              <a:srgbClr val="FC88C5">
                <a:alpha val="38039"/>
              </a:srgbClr>
            </a:solidFill>
            <a:prstDash val="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2050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C0CFF6-3E10-4FB1-8A82-53E4C5DF3CEC}"/>
              </a:ext>
            </a:extLst>
          </p:cNvPr>
          <p:cNvSpPr txBox="1"/>
          <p:nvPr/>
        </p:nvSpPr>
        <p:spPr>
          <a:xfrm>
            <a:off x="946150" y="615950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Cascadia Mono" panose="020B0609020000020004" pitchFamily="49" charset="0"/>
                <a:cs typeface="Cascadia Mono" panose="020B0609020000020004" pitchFamily="49" charset="0"/>
              </a:rPr>
              <a:t>Введение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71EDF1-19C0-43EA-BB08-E1E94DBB5F96}"/>
              </a:ext>
            </a:extLst>
          </p:cNvPr>
          <p:cNvSpPr txBox="1"/>
          <p:nvPr/>
        </p:nvSpPr>
        <p:spPr>
          <a:xfrm>
            <a:off x="698500" y="1703666"/>
            <a:ext cx="93345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 наше время довольно популярны настольные игры. Игра реверси развивает логику и стратегические  навыки. В эту игру надо играть вдвоем, но не всегда есть тот, с кем ты можешь сыграть. В этом случае можно использовать разработанную в ходе выполнения проекта по </a:t>
            </a:r>
            <a:r>
              <a:rPr lang="ru-RU" sz="2800" dirty="0" err="1"/>
              <a:t>PyGame</a:t>
            </a:r>
            <a:r>
              <a:rPr lang="ru-RU" sz="2800" dirty="0"/>
              <a:t> под названием “Реверси”. В этой системе можно играть как с другом, так и с компьютером. Так же система сохраняет количество выигранных и проигранных партий, что позволяет вам соревноваться с друзьями.</a:t>
            </a:r>
          </a:p>
          <a:p>
            <a:endParaRPr lang="ru-RU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304C9051-6413-43C8-985D-8A76137FBE42}"/>
              </a:ext>
            </a:extLst>
          </p:cNvPr>
          <p:cNvCxnSpPr>
            <a:cxnSpLocks/>
          </p:cNvCxnSpPr>
          <p:nvPr/>
        </p:nvCxnSpPr>
        <p:spPr>
          <a:xfrm>
            <a:off x="-69850" y="1162050"/>
            <a:ext cx="3346450" cy="0"/>
          </a:xfrm>
          <a:prstGeom prst="line">
            <a:avLst/>
          </a:prstGeom>
          <a:ln>
            <a:solidFill>
              <a:srgbClr val="FC88C5">
                <a:alpha val="49020"/>
              </a:srgb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6BEB3B9C-2C02-46B5-A00E-A944AA728ED0}"/>
              </a:ext>
            </a:extLst>
          </p:cNvPr>
          <p:cNvCxnSpPr>
            <a:cxnSpLocks/>
          </p:cNvCxnSpPr>
          <p:nvPr/>
        </p:nvCxnSpPr>
        <p:spPr>
          <a:xfrm>
            <a:off x="-158750" y="1243231"/>
            <a:ext cx="3352800" cy="0"/>
          </a:xfrm>
          <a:prstGeom prst="line">
            <a:avLst/>
          </a:prstGeom>
          <a:ln>
            <a:solidFill>
              <a:srgbClr val="FC88C5">
                <a:alpha val="49020"/>
              </a:srgb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3406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C0CFF6-3E10-4FB1-8A82-53E4C5DF3CEC}"/>
              </a:ext>
            </a:extLst>
          </p:cNvPr>
          <p:cNvSpPr txBox="1"/>
          <p:nvPr/>
        </p:nvSpPr>
        <p:spPr>
          <a:xfrm>
            <a:off x="946150" y="615950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Cascadia Mono" panose="020B0609020000020004" pitchFamily="49" charset="0"/>
                <a:cs typeface="Cascadia Mono" panose="020B0609020000020004" pitchFamily="49" charset="0"/>
              </a:rPr>
              <a:t>Описание реализации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71EDF1-19C0-43EA-BB08-E1E94DBB5F96}"/>
              </a:ext>
            </a:extLst>
          </p:cNvPr>
          <p:cNvSpPr txBox="1"/>
          <p:nvPr/>
        </p:nvSpPr>
        <p:spPr>
          <a:xfrm>
            <a:off x="698500" y="1703666"/>
            <a:ext cx="9321800" cy="413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70000"/>
              </a:lnSpc>
            </a:pPr>
            <a:r>
              <a:rPr lang="ru-RU" dirty="0" err="1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load_image</a:t>
            </a:r>
            <a:r>
              <a:rPr lang="ru-RU" dirty="0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 </a:t>
            </a:r>
            <a:r>
              <a:rPr lang="ru-RU" dirty="0"/>
              <a:t>- функция обработки изображений и удаления их фона</a:t>
            </a:r>
            <a:endParaRPr lang="ru-RU" b="1" dirty="0"/>
          </a:p>
          <a:p>
            <a:pPr lvl="0">
              <a:lnSpc>
                <a:spcPct val="170000"/>
              </a:lnSpc>
            </a:pPr>
            <a:r>
              <a:rPr lang="ru-RU" dirty="0" err="1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draw</a:t>
            </a:r>
            <a:r>
              <a:rPr lang="ru-RU" dirty="0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 </a:t>
            </a:r>
            <a:r>
              <a:rPr lang="ru-RU" dirty="0"/>
              <a:t>- функция оформления экрана игры</a:t>
            </a:r>
            <a:endParaRPr lang="ru-RU" b="1" dirty="0"/>
          </a:p>
          <a:p>
            <a:pPr lvl="0">
              <a:lnSpc>
                <a:spcPct val="170000"/>
              </a:lnSpc>
            </a:pPr>
            <a:r>
              <a:rPr lang="ru-RU" dirty="0" err="1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PoleReversi</a:t>
            </a:r>
            <a:r>
              <a:rPr lang="ru-RU" dirty="0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 </a:t>
            </a:r>
            <a:r>
              <a:rPr lang="ru-RU" dirty="0"/>
              <a:t>- класс хранения данных поля, осуществления ходов, а также игры компьютера и подсчета результатов, функция перезапуска игры</a:t>
            </a:r>
            <a:endParaRPr lang="ru-RU" b="1" dirty="0"/>
          </a:p>
          <a:p>
            <a:pPr lvl="0">
              <a:lnSpc>
                <a:spcPct val="170000"/>
              </a:lnSpc>
            </a:pPr>
            <a:r>
              <a:rPr lang="ru-RU" dirty="0" err="1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Fishki</a:t>
            </a:r>
            <a:r>
              <a:rPr lang="ru-RU" dirty="0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 </a:t>
            </a:r>
            <a:r>
              <a:rPr lang="ru-RU" dirty="0"/>
              <a:t>- класс расставления фишек и отображения полей, в которые возможно совершить ход</a:t>
            </a:r>
            <a:endParaRPr lang="ru-RU" b="1" dirty="0"/>
          </a:p>
          <a:p>
            <a:pPr lvl="0">
              <a:lnSpc>
                <a:spcPct val="170000"/>
              </a:lnSpc>
            </a:pPr>
            <a:r>
              <a:rPr lang="ru-RU" dirty="0" err="1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Restart</a:t>
            </a:r>
            <a:r>
              <a:rPr lang="ru-RU" dirty="0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</a:t>
            </a:r>
            <a:r>
              <a:rPr lang="ru-RU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ru-RU" dirty="0"/>
              <a:t>- класс кнопки начала новой игры</a:t>
            </a:r>
            <a:endParaRPr lang="ru-RU" b="1" dirty="0"/>
          </a:p>
          <a:p>
            <a:pPr lvl="0">
              <a:lnSpc>
                <a:spcPct val="170000"/>
              </a:lnSpc>
            </a:pPr>
            <a:r>
              <a:rPr lang="ru-RU" dirty="0" err="1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display_the_background</a:t>
            </a:r>
            <a:r>
              <a:rPr lang="ru-RU" dirty="0">
                <a:solidFill>
                  <a:srgbClr val="FFB3E0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() </a:t>
            </a:r>
            <a:r>
              <a:rPr lang="ru-RU" dirty="0"/>
              <a:t>- функция отображения фона</a:t>
            </a:r>
            <a:endParaRPr lang="ru-RU" b="1" dirty="0"/>
          </a:p>
          <a:p>
            <a:endParaRPr lang="ru-RU" dirty="0"/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304C9051-6413-43C8-985D-8A76137FBE42}"/>
              </a:ext>
            </a:extLst>
          </p:cNvPr>
          <p:cNvCxnSpPr/>
          <p:nvPr/>
        </p:nvCxnSpPr>
        <p:spPr>
          <a:xfrm>
            <a:off x="-69850" y="1162050"/>
            <a:ext cx="6254750" cy="0"/>
          </a:xfrm>
          <a:prstGeom prst="line">
            <a:avLst/>
          </a:prstGeom>
          <a:ln>
            <a:solidFill>
              <a:srgbClr val="FC88C5">
                <a:alpha val="49020"/>
              </a:srgb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6BEB3B9C-2C02-46B5-A00E-A944AA728ED0}"/>
              </a:ext>
            </a:extLst>
          </p:cNvPr>
          <p:cNvCxnSpPr/>
          <p:nvPr/>
        </p:nvCxnSpPr>
        <p:spPr>
          <a:xfrm>
            <a:off x="-158750" y="1243231"/>
            <a:ext cx="6254750" cy="0"/>
          </a:xfrm>
          <a:prstGeom prst="line">
            <a:avLst/>
          </a:prstGeom>
          <a:ln>
            <a:solidFill>
              <a:srgbClr val="FC88C5">
                <a:alpha val="49020"/>
              </a:srgb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863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lv_0_20230115122750">
            <a:hlinkClick r:id="" action="ppaction://media"/>
            <a:extLst>
              <a:ext uri="{FF2B5EF4-FFF2-40B4-BE49-F238E27FC236}">
                <a16:creationId xmlns:a16="http://schemas.microsoft.com/office/drawing/2014/main" id="{AADFC75A-913D-4837-BDEF-D5EA1D5C28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1500" y="321468"/>
            <a:ext cx="11049000" cy="62150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51839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59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B9096D-FE53-4491-9EFC-939CE7D57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dirty="0">
                <a:latin typeface="Cascadia Mono" panose="020B0609020000020004" pitchFamily="49" charset="0"/>
                <a:ea typeface="+mn-ea"/>
                <a:cs typeface="Cascadia Mono" panose="020B0609020000020004" pitchFamily="49" charset="0"/>
              </a:rPr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965DBA-5DC7-49D0-ACFE-9A58F9078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ru-RU" dirty="0"/>
              <a:t>В ходе выполнения проекта по </a:t>
            </a:r>
            <a:r>
              <a:rPr lang="ru-RU" dirty="0" err="1"/>
              <a:t>PyGame</a:t>
            </a:r>
            <a:r>
              <a:rPr lang="ru-RU" dirty="0"/>
              <a:t> «Реверси» был создан интерфейс игры «реверси» с возможностью игры с компьютером. Также есть возможности для доработки и дальнейшего развития, такие как: многоуровневый бот, позволяющий играть с компьютером разного уровня сложности, рейтинг игроков и возможность соревноваться с друзьями - которые в дальнейшем могут быть добавлены.</a:t>
            </a:r>
          </a:p>
          <a:p>
            <a:endParaRPr lang="ru-RU" dirty="0"/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AC3D14E7-E452-441F-BC80-53108E6F16F4}"/>
              </a:ext>
            </a:extLst>
          </p:cNvPr>
          <p:cNvCxnSpPr>
            <a:cxnSpLocks/>
          </p:cNvCxnSpPr>
          <p:nvPr/>
        </p:nvCxnSpPr>
        <p:spPr>
          <a:xfrm>
            <a:off x="0" y="1244600"/>
            <a:ext cx="3619500" cy="0"/>
          </a:xfrm>
          <a:prstGeom prst="line">
            <a:avLst/>
          </a:prstGeom>
          <a:ln>
            <a:solidFill>
              <a:srgbClr val="FC88C5">
                <a:alpha val="49020"/>
              </a:srgb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0812F749-5DBC-4133-A03C-DCA181E99170}"/>
              </a:ext>
            </a:extLst>
          </p:cNvPr>
          <p:cNvCxnSpPr>
            <a:cxnSpLocks/>
          </p:cNvCxnSpPr>
          <p:nvPr/>
        </p:nvCxnSpPr>
        <p:spPr>
          <a:xfrm>
            <a:off x="-88900" y="1325781"/>
            <a:ext cx="3600450" cy="0"/>
          </a:xfrm>
          <a:prstGeom prst="line">
            <a:avLst/>
          </a:prstGeom>
          <a:ln>
            <a:solidFill>
              <a:srgbClr val="FC88C5">
                <a:alpha val="49020"/>
              </a:srgb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505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</TotalTime>
  <Words>231</Words>
  <Application>Microsoft Office PowerPoint</Application>
  <PresentationFormat>Широкоэкранный</PresentationFormat>
  <Paragraphs>14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Cascadia Code</vt:lpstr>
      <vt:lpstr>Cascadia Code ExtraLight</vt:lpstr>
      <vt:lpstr>Cascadia Mono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Misha Dunaev</dc:creator>
  <cp:lastModifiedBy>Misha Dunaev</cp:lastModifiedBy>
  <cp:revision>3</cp:revision>
  <dcterms:created xsi:type="dcterms:W3CDTF">2023-01-15T08:22:43Z</dcterms:created>
  <dcterms:modified xsi:type="dcterms:W3CDTF">2023-01-15T10:18:58Z</dcterms:modified>
</cp:coreProperties>
</file>

<file path=docProps/thumbnail.jpeg>
</file>